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453" r:id="rId3"/>
    <p:sldId id="484" r:id="rId4"/>
    <p:sldId id="485" r:id="rId5"/>
    <p:sldId id="486" r:id="rId6"/>
    <p:sldId id="487" r:id="rId7"/>
    <p:sldId id="488" r:id="rId8"/>
    <p:sldId id="489" r:id="rId9"/>
    <p:sldId id="494" r:id="rId10"/>
    <p:sldId id="496" r:id="rId11"/>
    <p:sldId id="490" r:id="rId12"/>
    <p:sldId id="491" r:id="rId13"/>
    <p:sldId id="492" r:id="rId14"/>
    <p:sldId id="493" r:id="rId15"/>
    <p:sldId id="495" r:id="rId16"/>
    <p:sldId id="4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5C51-6B10-6240-A90E-844EBEB51D8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1620D-4A9F-D64A-BCEA-0478F2B4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42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2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9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78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6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8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53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6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5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15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72AA-36C2-4846-861A-69DDC7696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3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4BEB-AC66-4E96-9BD5-F22CB210C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AE4313-1E68-411D-B9A3-289AD20A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F4BD6-51A4-4144-8930-600FBE6E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C72901-33BF-4256-8637-D02C2A3F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B6687-C528-4854-A846-3E78D3D4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72CC1-F2D9-4D9F-AF2D-8F6097A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B30BA1-592B-4299-AD04-D0CD7647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EEE1E0-FD6E-4E0A-97E1-3E9D8D3B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7C5570-3E3E-4BE6-88EF-8E31B18F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A9374D-AAA5-4E7E-A082-C8B123C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EE35B5B-9EE0-4213-AD80-57B88CEDA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45AE02-BE27-454C-A6D5-A90C739E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1F3F5F-5221-498C-BE38-BD210C82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969B3-0C45-4408-9D45-2A14F14B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0A016E-1D74-45B2-A0D3-2CB326D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DCFED-A5EA-4B24-8E44-CCE27611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B952D-E535-4A95-A2DA-B2EB1AD5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48B600-70CC-48C9-84A9-3DF0F9CC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0EBBA-2AA9-426F-BD4D-7FBF37E7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6EDC1B-A26D-4BA4-B21F-E4250F54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06746-3F3D-4646-897B-1A2EA1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96B2F-4BF4-4CBA-88CF-78C33B12C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F89B2-051E-48DE-9F42-950CD1E3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B48F7-D425-4A78-B291-C3BD4A30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913D2-4070-4FA5-BD03-FA8E16F8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F90E7-B6FD-4489-A287-5DAA6FD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BBD96-6796-4A12-965E-56529DB5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F2E417-FF36-4EBC-9F10-7EA4A303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A8C73-807A-4805-890F-61FAB717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865D14-9AAE-4084-945E-08626446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C3A72C-BFF2-4697-B28C-13613751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78798-09C2-4014-B62E-44171C21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9DE03C-FD35-4DBD-B134-DA3A921B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14DCFF-C128-4FB5-9FE7-8995B843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317918-8199-485A-8AD4-B528E6C3A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0BDE17-0D8A-44DC-8B87-E767506AF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294382-3389-481A-BCDA-27BC6F52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956DAD-16AB-4887-A1C0-A7BB359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D3B29-1EC7-4119-A2B1-77A316AE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6A03B-2307-400E-ACB7-496FEA5C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6347B9-EBA4-4B58-B153-6D9C58E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144DBA-8E88-4444-9194-8D21DB97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B859C-9129-4D2E-9035-BE5B4A4B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7D513A-DA7B-4E0D-A1C6-8D8CC42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B69D14-1192-40B1-B21C-5DE267AF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CF8A9-CE88-407E-8A03-F6E6CE10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818AC-806B-4F04-9D6C-AB84DEF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24225-8B5B-4786-9449-FFD4A7A5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C03ED-FE0C-4FCF-9D7B-1D1C24C8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10C85A-8646-4810-9079-374D7648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5B07E-6092-4A47-A10D-6EC8517F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D50B76-E667-47ED-B913-90BAB35C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9597-42D4-4F65-87A2-594DF19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A6A8C4-64AC-4493-8A01-C628D670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9BE93-47B0-4DA9-BD16-551CF13B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8B74E0-8196-48BD-80BD-7301CF1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F480D-FB6F-4ACB-A893-F2F7549B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59CC6-B8F8-4C6A-902B-F9201603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14ABC5-EEC7-41DC-8D47-EE9EC219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860D7E-0738-4807-BD83-734A2F57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B99A-2741-44E1-ACB1-426A70E66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34CD-E8FA-4352-B6AD-5AC46ABFA65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DD261-36AF-4CF1-9F64-42688883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6EB2C4-93A4-422B-BA25-7B0597536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005AA-BD8B-4AC3-A99D-4CD934720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blob/master/data-visualization-2.1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E7244-D509-47DF-BFC9-9AF53A0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595"/>
            <a:ext cx="9144000" cy="3247756"/>
          </a:xfrm>
          <a:solidFill>
            <a:schemeClr val="accent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Introduction to Plotting with ggplot2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A2EE42-B0DE-40C7-97D6-840BF8F58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9"/>
            <a:ext cx="9144000" cy="1721483"/>
          </a:xfrm>
          <a:solidFill>
            <a:schemeClr val="bg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Jonathan Hersh, PhD (Chapman </a:t>
            </a:r>
            <a:r>
              <a:rPr lang="en-US" dirty="0" err="1"/>
              <a:t>Argyros</a:t>
            </a:r>
            <a:r>
              <a:rPr lang="en-US" dirty="0"/>
              <a:t> School of Business)</a:t>
            </a:r>
          </a:p>
          <a:p>
            <a:r>
              <a:rPr lang="en-US" dirty="0"/>
              <a:t>4/8/22</a:t>
            </a:r>
          </a:p>
        </p:txBody>
      </p:sp>
    </p:spTree>
    <p:extLst>
      <p:ext uri="{BB962C8B-B14F-4D97-AF65-F5344CB8AC3E}">
        <p14:creationId xmlns:p14="http://schemas.microsoft.com/office/powerpoint/2010/main" val="216700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Layers 1-2-3: Data – Aesthetics - Geometries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B8F2-A3CC-42BF-90BC-61DD5041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1102652"/>
            <a:ext cx="3552667" cy="1507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721895" y="1938493"/>
            <a:ext cx="92603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geom_histogram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21895" y="1234810"/>
            <a:ext cx="6956864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Let’s create a histogram for highway mile per gallon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9F70B-A193-40DC-BFA5-FE422AB7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724688"/>
            <a:ext cx="65532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0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4: Facet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811417" y="2256845"/>
            <a:ext cx="92603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facet_wrap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(~ year)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97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We have data from two years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Let’s plot that data side by 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E59CC-5C6D-47F3-B321-FB0E4E0F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935667"/>
            <a:ext cx="2903333" cy="1633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F0E90-E1E3-4504-BAF1-43CE70BF7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299" y="3216022"/>
            <a:ext cx="5581209" cy="33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5: Statistics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811417" y="1976490"/>
            <a:ext cx="92603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stat_summary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 = "median", color = "red", size = 1)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818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Let’s add a layer that adds the median value of highway miles per gallon for each cylinder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F9401-0EFD-4CE3-A858-BC3680C2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382" y="742320"/>
            <a:ext cx="2743201" cy="1891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401C44-3A71-4E4F-9C1C-709992BE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93" y="3302651"/>
            <a:ext cx="5359559" cy="32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2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6: Coordinates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811417" y="1976490"/>
            <a:ext cx="92603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stat_summary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 = "median", color = "red") +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coord_flip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44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Let’s change the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B69B0-DE42-4E09-B478-D5E96804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449" y="603097"/>
            <a:ext cx="2809347" cy="2125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C89E4-C163-4CC3-9AAA-193844D21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586" y="3424753"/>
            <a:ext cx="5042752" cy="30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7: Themes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859042" y="2105561"/>
            <a:ext cx="92603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stat_summary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 = "median", color = "red", size = 1) +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theme_bw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7904126" cy="44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Themes alter the font, color according to pre-determined rules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2D13A-1AA9-4DC2-9F8F-C33EB00F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4" y="483068"/>
            <a:ext cx="2452687" cy="1992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DCC23-13E8-4CBC-A284-9BDEAC6AC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224" y="3429000"/>
            <a:ext cx="5329237" cy="30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1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 7: Axes labels and font size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583375" y="3186769"/>
            <a:ext cx="570312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+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stat_summary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 = "median", color = "red") +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theme_bw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base_size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labs(x = "highway", y = "cylinder")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7904126" cy="134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I always recommend labeling axes titles clearly 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Fonts are often too small so I recommend increasing to font size 14, 16, or 18.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2D13A-1AA9-4DC2-9F8F-C33EB00F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4" y="483068"/>
            <a:ext cx="2452687" cy="1992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E5F05-3016-4CB0-93FA-9D1F29231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5" y="3018643"/>
            <a:ext cx="4833937" cy="2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67E12-15F2-4356-BFFF-F89F7AF43BD1}"/>
              </a:ext>
            </a:extLst>
          </p:cNvPr>
          <p:cNvSpPr txBox="1"/>
          <p:nvPr/>
        </p:nvSpPr>
        <p:spPr>
          <a:xfrm>
            <a:off x="1122948" y="6169580"/>
            <a:ext cx="797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https://github.com/rstudio/cheatsheets/blob/master/data-visualization-2.1.pdf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09631-F325-4786-815A-B5DCC7D2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15" y="277619"/>
            <a:ext cx="7694459" cy="58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8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6913" y="82610"/>
            <a:ext cx="10244447" cy="1172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Data Manipulation 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Data manipulation | Cormac">
            <a:extLst>
              <a:ext uri="{FF2B5EF4-FFF2-40B4-BE49-F238E27FC236}">
                <a16:creationId xmlns:a16="http://schemas.microsoft.com/office/drawing/2014/main" id="{6C31CC6F-9278-423C-83D7-C3DBFFE0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894514"/>
            <a:ext cx="7428097" cy="54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3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91029A-3A83-4090-BEE5-2B5414C389B3}"/>
              </a:ext>
            </a:extLst>
          </p:cNvPr>
          <p:cNvSpPr txBox="1">
            <a:spLocks/>
          </p:cNvSpPr>
          <p:nvPr/>
        </p:nvSpPr>
        <p:spPr>
          <a:xfrm>
            <a:off x="621475" y="287814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Language follows grammar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79024-BEFF-4981-AEE8-DD6562620DE9}"/>
              </a:ext>
            </a:extLst>
          </p:cNvPr>
          <p:cNvSpPr txBox="1"/>
          <p:nvPr/>
        </p:nvSpPr>
        <p:spPr>
          <a:xfrm>
            <a:off x="1154545" y="2317923"/>
            <a:ext cx="6031345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boy hit the ball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3B56C-F2E3-4CB2-B339-934996288855}"/>
              </a:ext>
            </a:extLst>
          </p:cNvPr>
          <p:cNvSpPr txBox="1"/>
          <p:nvPr/>
        </p:nvSpPr>
        <p:spPr>
          <a:xfrm>
            <a:off x="2673928" y="3081168"/>
            <a:ext cx="1251527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33D9A-5493-4D56-9A4A-DF17FC80A0C8}"/>
              </a:ext>
            </a:extLst>
          </p:cNvPr>
          <p:cNvSpPr txBox="1"/>
          <p:nvPr/>
        </p:nvSpPr>
        <p:spPr>
          <a:xfrm>
            <a:off x="3544453" y="3081167"/>
            <a:ext cx="1251527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62F61-FA81-4A67-9539-5199786B360E}"/>
              </a:ext>
            </a:extLst>
          </p:cNvPr>
          <p:cNvSpPr txBox="1"/>
          <p:nvPr/>
        </p:nvSpPr>
        <p:spPr>
          <a:xfrm>
            <a:off x="5404424" y="3081167"/>
            <a:ext cx="1251527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570908-82EC-4FA9-ACF3-2DD33DE9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91" y="2614687"/>
            <a:ext cx="2096655" cy="33213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487D18-0C74-479D-83ED-346553014376}"/>
              </a:ext>
            </a:extLst>
          </p:cNvPr>
          <p:cNvSpPr txBox="1"/>
          <p:nvPr/>
        </p:nvSpPr>
        <p:spPr>
          <a:xfrm>
            <a:off x="197683" y="4574120"/>
            <a:ext cx="8650754" cy="82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Can graphics follow a grammar?</a:t>
            </a:r>
          </a:p>
        </p:txBody>
      </p:sp>
    </p:spTree>
    <p:extLst>
      <p:ext uri="{BB962C8B-B14F-4D97-AF65-F5344CB8AC3E}">
        <p14:creationId xmlns:p14="http://schemas.microsoft.com/office/powerpoint/2010/main" val="19487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CC9BF0-6BC6-403E-9658-2656AC0D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972"/>
            <a:ext cx="12192000" cy="65620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CBBD189-CCB5-400E-BDA7-19DC94D50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314" y="3288145"/>
            <a:ext cx="1310031" cy="207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17C5B-D1C0-466E-89F4-9EBF40685815}"/>
              </a:ext>
            </a:extLst>
          </p:cNvPr>
          <p:cNvSpPr txBox="1"/>
          <p:nvPr/>
        </p:nvSpPr>
        <p:spPr>
          <a:xfrm>
            <a:off x="425117" y="1309583"/>
            <a:ext cx="6424862" cy="489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Data</a:t>
            </a:r>
            <a:r>
              <a:rPr lang="en-US" sz="2200" dirty="0">
                <a:solidFill>
                  <a:schemeClr val="bg1"/>
                </a:solidFill>
              </a:rPr>
              <a:t>: What is the data you want to visualize?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Aesthetics</a:t>
            </a:r>
            <a:r>
              <a:rPr lang="en-US" sz="2200" dirty="0">
                <a:solidFill>
                  <a:schemeClr val="bg1"/>
                </a:solidFill>
              </a:rPr>
              <a:t>: What data will be on the x and y axes?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Geometry</a:t>
            </a:r>
            <a:r>
              <a:rPr lang="en-US" sz="2200" dirty="0">
                <a:solidFill>
                  <a:schemeClr val="bg1"/>
                </a:solidFill>
              </a:rPr>
              <a:t>: What shapes (bars, lines, points) will you use to represent your data?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Facets</a:t>
            </a:r>
            <a:r>
              <a:rPr lang="en-US" sz="2200" dirty="0">
                <a:solidFill>
                  <a:schemeClr val="bg1"/>
                </a:solidFill>
              </a:rPr>
              <a:t>: Will your data be split into multiple plots? If so, how?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Statistics</a:t>
            </a:r>
            <a:r>
              <a:rPr lang="en-US" sz="2200" dirty="0">
                <a:solidFill>
                  <a:schemeClr val="bg1"/>
                </a:solidFill>
              </a:rPr>
              <a:t>: Will you use statistical summarizes on your data (e.g. smoothing lines)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Coordinates</a:t>
            </a:r>
            <a:r>
              <a:rPr lang="en-US" sz="2200" dirty="0">
                <a:solidFill>
                  <a:schemeClr val="bg1"/>
                </a:solidFill>
              </a:rPr>
              <a:t>: What’s the numeric plotting space?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Themes</a:t>
            </a:r>
            <a:r>
              <a:rPr lang="en-US" sz="2200" dirty="0">
                <a:solidFill>
                  <a:schemeClr val="bg1"/>
                </a:solidFill>
              </a:rPr>
              <a:t>: What is the visual identity (fonts, size, colors)? 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167098F-8E76-4E90-A5E7-882AD361D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25" t="11871" r="1789" b="3001"/>
          <a:stretch/>
        </p:blipFill>
        <p:spPr>
          <a:xfrm>
            <a:off x="7210927" y="1626415"/>
            <a:ext cx="4708358" cy="37517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A4C2833-9564-46A1-AEAD-0AA5F7DCE13C}"/>
              </a:ext>
            </a:extLst>
          </p:cNvPr>
          <p:cNvSpPr txBox="1">
            <a:spLocks/>
          </p:cNvSpPr>
          <p:nvPr/>
        </p:nvSpPr>
        <p:spPr>
          <a:xfrm>
            <a:off x="537609" y="183267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Seven grammar elements of every plot</a:t>
            </a:r>
          </a:p>
        </p:txBody>
      </p:sp>
    </p:spTree>
    <p:extLst>
      <p:ext uri="{BB962C8B-B14F-4D97-AF65-F5344CB8AC3E}">
        <p14:creationId xmlns:p14="http://schemas.microsoft.com/office/powerpoint/2010/main" val="231117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958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Layers 1-2-3: Data – Aesthetics - Geometries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B8F2-A3CC-42BF-90BC-61DD5041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37" y="1102652"/>
            <a:ext cx="3757705" cy="1594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685958" y="1976158"/>
            <a:ext cx="92603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library('ggplot2')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data(mpg)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        , 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539CB4-6334-4943-A9B0-66CD2D644EC8}"/>
              </a:ext>
            </a:extLst>
          </p:cNvPr>
          <p:cNvCxnSpPr/>
          <p:nvPr/>
        </p:nvCxnSpPr>
        <p:spPr>
          <a:xfrm flipV="1">
            <a:off x="2911642" y="2237874"/>
            <a:ext cx="5486400" cy="45895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5752BD-081D-45C8-B7CE-D1541652E7F4}"/>
              </a:ext>
            </a:extLst>
          </p:cNvPr>
          <p:cNvSpPr txBox="1"/>
          <p:nvPr/>
        </p:nvSpPr>
        <p:spPr>
          <a:xfrm>
            <a:off x="2245737" y="2631486"/>
            <a:ext cx="821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mpg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A8ABC-FD28-4561-B4DD-6CC932A7CABD}"/>
              </a:ext>
            </a:extLst>
          </p:cNvPr>
          <p:cNvSpPr txBox="1"/>
          <p:nvPr/>
        </p:nvSpPr>
        <p:spPr>
          <a:xfrm>
            <a:off x="2994703" y="2643597"/>
            <a:ext cx="821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endParaRPr lang="en-US" sz="2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96FE6F-80CB-4E18-8AED-4EAC5C07D492}"/>
              </a:ext>
            </a:extLst>
          </p:cNvPr>
          <p:cNvCxnSpPr>
            <a:cxnSpLocks/>
          </p:cNvCxnSpPr>
          <p:nvPr/>
        </p:nvCxnSpPr>
        <p:spPr>
          <a:xfrm flipV="1">
            <a:off x="3405359" y="1872332"/>
            <a:ext cx="4671841" cy="83660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42B97C-D904-451C-A8D4-6089C79E182D}"/>
              </a:ext>
            </a:extLst>
          </p:cNvPr>
          <p:cNvSpPr txBox="1"/>
          <p:nvPr/>
        </p:nvSpPr>
        <p:spPr>
          <a:xfrm>
            <a:off x="5977980" y="2620595"/>
            <a:ext cx="19753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22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82121D-F2B6-437A-8A4D-DD43035203CC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965678" y="1552577"/>
            <a:ext cx="987697" cy="106801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7A76A14-4F63-4993-BEC0-52EE09BD7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594" y="3280771"/>
            <a:ext cx="59245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Layers 1-2-3: Data – Aesthetics - Geometries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B8F2-A3CC-42BF-90BC-61DD5041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717" y="1102652"/>
            <a:ext cx="3485325" cy="147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721895" y="2292815"/>
            <a:ext cx="92603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library('ggplot2')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data(mpg)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=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910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Let’s change the aesthetic by coloring points by number of cylinders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114EF-1EA5-4AD1-AD57-118ED13ED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284" y="3567112"/>
            <a:ext cx="53435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11950" y="-635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Layers 1-2-3: Data – Aesthetics - Geometries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B8F2-A3CC-42BF-90BC-61DD5041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1102652"/>
            <a:ext cx="3552667" cy="1507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125D-F359-43E4-A9DD-D4F06BF7FA7E}"/>
              </a:ext>
            </a:extLst>
          </p:cNvPr>
          <p:cNvSpPr txBox="1"/>
          <p:nvPr/>
        </p:nvSpPr>
        <p:spPr>
          <a:xfrm>
            <a:off x="721895" y="2076016"/>
            <a:ext cx="92603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library('ggplot2')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data(mpg)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= mpg,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=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shape =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geom_point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28235-9DAA-496E-9B78-565BD49FC2FE}"/>
              </a:ext>
            </a:extLst>
          </p:cNvPr>
          <p:cNvSpPr txBox="1"/>
          <p:nvPr/>
        </p:nvSpPr>
        <p:spPr>
          <a:xfrm>
            <a:off x="706474" y="1033109"/>
            <a:ext cx="6956864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Let’s change the shape of the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9FCB3-BE08-4275-9915-EB41FD9BC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913" y="3369659"/>
            <a:ext cx="4957287" cy="30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7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ADC6-C7BF-4456-B41A-3524AD1A38AD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17C5B-D1C0-466E-89F4-9EBF40685815}"/>
              </a:ext>
            </a:extLst>
          </p:cNvPr>
          <p:cNvSpPr txBox="1"/>
          <p:nvPr/>
        </p:nvSpPr>
        <p:spPr>
          <a:xfrm>
            <a:off x="425117" y="1309583"/>
            <a:ext cx="6424862" cy="489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Data</a:t>
            </a:r>
            <a:r>
              <a:rPr lang="en-US" sz="2200" dirty="0">
                <a:solidFill>
                  <a:schemeClr val="bg1"/>
                </a:solidFill>
              </a:rPr>
              <a:t>: What is the data you want to visualize?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Aesthetics</a:t>
            </a:r>
            <a:r>
              <a:rPr lang="en-US" sz="2200" dirty="0">
                <a:solidFill>
                  <a:schemeClr val="bg1"/>
                </a:solidFill>
              </a:rPr>
              <a:t>: What data will be on the x and y axes?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Geometry</a:t>
            </a:r>
            <a:r>
              <a:rPr lang="en-US" sz="2200" dirty="0">
                <a:solidFill>
                  <a:schemeClr val="bg1"/>
                </a:solidFill>
              </a:rPr>
              <a:t>: What shapes (bars, lines, points) will you use to represent your data?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Facets</a:t>
            </a:r>
            <a:r>
              <a:rPr lang="en-US" sz="2200" dirty="0">
                <a:solidFill>
                  <a:schemeClr val="bg1"/>
                </a:solidFill>
              </a:rPr>
              <a:t>: Will your data be split into multiple plots? If so, how? 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Statistics</a:t>
            </a:r>
            <a:r>
              <a:rPr lang="en-US" sz="2200" dirty="0">
                <a:solidFill>
                  <a:schemeClr val="bg1"/>
                </a:solidFill>
              </a:rPr>
              <a:t>: Will you use statistical summarizes on your data (e.g. smoothing lines)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Coordinates</a:t>
            </a:r>
            <a:r>
              <a:rPr lang="en-US" sz="2200" dirty="0">
                <a:solidFill>
                  <a:schemeClr val="bg1"/>
                </a:solidFill>
              </a:rPr>
              <a:t>: What’s the numeric plotting space?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</a:rPr>
              <a:t>Themes</a:t>
            </a:r>
            <a:r>
              <a:rPr lang="en-US" sz="2200" dirty="0">
                <a:solidFill>
                  <a:schemeClr val="bg1"/>
                </a:solidFill>
              </a:rPr>
              <a:t>: What is the visual identity (fonts, size, colors)?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4C2833-9564-46A1-AEAD-0AA5F7DCE13C}"/>
              </a:ext>
            </a:extLst>
          </p:cNvPr>
          <p:cNvSpPr txBox="1">
            <a:spLocks/>
          </p:cNvSpPr>
          <p:nvPr/>
        </p:nvSpPr>
        <p:spPr>
          <a:xfrm>
            <a:off x="528084" y="0"/>
            <a:ext cx="9144000" cy="1126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Example geometries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84C12-49E6-4F34-A833-6B2580F9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17" y="1194480"/>
            <a:ext cx="3983699" cy="3543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52A772-C001-4960-AC66-BC98DD4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4" y="5195459"/>
            <a:ext cx="7495433" cy="1526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13641E-1F7A-46A6-A544-A7E4CA45D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819" y="5307759"/>
            <a:ext cx="3480027" cy="13014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2905A-5963-4EC9-A1D0-CB8EAA5EE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754" y="1194479"/>
            <a:ext cx="6972061" cy="36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7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6129</TotalTime>
  <Words>789</Words>
  <Application>Microsoft Office PowerPoint</Application>
  <PresentationFormat>Widescreen</PresentationFormat>
  <Paragraphs>106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</vt:lpstr>
      <vt:lpstr>2. Introduction to Plotting with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xmQvcU8oNp@goetheuniversitaet.onmicrosoft.com</dc:creator>
  <cp:lastModifiedBy>Jon Hersh</cp:lastModifiedBy>
  <cp:revision>145</cp:revision>
  <cp:lastPrinted>2019-07-22T15:55:49Z</cp:lastPrinted>
  <dcterms:created xsi:type="dcterms:W3CDTF">2017-12-17T16:55:41Z</dcterms:created>
  <dcterms:modified xsi:type="dcterms:W3CDTF">2022-04-08T06:29:29Z</dcterms:modified>
</cp:coreProperties>
</file>